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70" r:id="rId2"/>
    <p:sldId id="271" r:id="rId3"/>
    <p:sldId id="264" r:id="rId4"/>
    <p:sldId id="257" r:id="rId5"/>
    <p:sldId id="258" r:id="rId6"/>
    <p:sldId id="259" r:id="rId7"/>
    <p:sldId id="260" r:id="rId8"/>
    <p:sldId id="263" r:id="rId9"/>
    <p:sldId id="272" r:id="rId10"/>
    <p:sldId id="273" r:id="rId11"/>
    <p:sldId id="274" r:id="rId12"/>
    <p:sldId id="266" r:id="rId13"/>
    <p:sldId id="267" r:id="rId14"/>
    <p:sldId id="265" r:id="rId15"/>
    <p:sldId id="268" r:id="rId16"/>
    <p:sldId id="269" r:id="rId17"/>
  </p:sldIdLst>
  <p:sldSz cx="9144000" cy="5143500" type="screen16x9"/>
  <p:notesSz cx="6858000" cy="9144000"/>
  <p:embeddedFontLst>
    <p:embeddedFont>
      <p:font typeface="Montserrat" panose="020B0604020202020204" charset="0"/>
      <p:regular r:id="rId19"/>
      <p:bold r:id="rId20"/>
      <p:italic r:id="rId21"/>
      <p:boldItalic r:id="rId22"/>
    </p:embeddedFont>
    <p:embeddedFont>
      <p:font typeface="Lat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8109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174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299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8174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3401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3772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2367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1429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43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7005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8332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044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Shape 125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47507B-A739-4C1B-8FD8-7C48A7B1970B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8172-9D4A-4912-9108-3175F4363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4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reg.mcclelland@swcsd.u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0tv.com/article/ohio-national-guard-hosts-cyber-security-training-student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www.dispatch.com/news/20180107/ohio-students-prepare-for-cyber-security-job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2900218"/>
            <a:ext cx="6858000" cy="95224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Cyber Security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969544"/>
            <a:ext cx="6858000" cy="84455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What is it?  What do people in Cyber Security do?  What’s the big deal?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4657" cy="2752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58921" y="674255"/>
            <a:ext cx="3034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Greg McClelland</a:t>
            </a:r>
          </a:p>
          <a:p>
            <a:r>
              <a:rPr lang="en-US" sz="1800" dirty="0" smtClean="0">
                <a:solidFill>
                  <a:schemeClr val="bg1"/>
                </a:solidFill>
                <a:hlinkClick r:id="rId3"/>
              </a:rPr>
              <a:t>Greg.mcclelland@swcsd.us</a:t>
            </a:r>
            <a:endParaRPr lang="en-US" sz="1800" dirty="0" smtClean="0">
              <a:solidFill>
                <a:schemeClr val="bg1"/>
              </a:solidFill>
            </a:endParaRPr>
          </a:p>
          <a:p>
            <a:r>
              <a:rPr lang="en-US" sz="1800" dirty="0" err="1" smtClean="0">
                <a:solidFill>
                  <a:schemeClr val="bg1"/>
                </a:solidFill>
              </a:rPr>
              <a:t>SWCA_Cyber@twitter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35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lack hat hac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" y="0"/>
            <a:ext cx="3833913" cy="249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black hat hacker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17" y="2632888"/>
            <a:ext cx="3772778" cy="25106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490" y="0"/>
            <a:ext cx="3773510" cy="28605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186" y="2860564"/>
            <a:ext cx="3017933" cy="226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Needed Reality to Parents, Admin, Students and Tech Coordinators…...</a:t>
            </a: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1497825" y="1797400"/>
            <a:ext cx="6957600" cy="8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We are NOT….</a:t>
            </a:r>
            <a:endParaRPr sz="1800">
              <a:solidFill>
                <a:schemeClr val="lt1"/>
              </a:solidFill>
            </a:endParaRPr>
          </a:p>
        </p:txBody>
      </p:sp>
      <p:grpSp>
        <p:nvGrpSpPr>
          <p:cNvPr id="197" name="Shape 197"/>
          <p:cNvGrpSpPr/>
          <p:nvPr/>
        </p:nvGrpSpPr>
        <p:grpSpPr>
          <a:xfrm>
            <a:off x="2923200" y="2798175"/>
            <a:ext cx="4710950" cy="1743075"/>
            <a:chOff x="2923200" y="2798175"/>
            <a:chExt cx="4710950" cy="1743075"/>
          </a:xfrm>
        </p:grpSpPr>
        <p:sp>
          <p:nvSpPr>
            <p:cNvPr id="198" name="Shape 198"/>
            <p:cNvSpPr txBox="1"/>
            <p:nvPr/>
          </p:nvSpPr>
          <p:spPr>
            <a:xfrm>
              <a:off x="2923200" y="3293425"/>
              <a:ext cx="1594500" cy="91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chemeClr val="lt1"/>
                  </a:solidFill>
                </a:rPr>
                <a:t>Hackers </a:t>
              </a:r>
              <a:endParaRPr sz="2400">
                <a:solidFill>
                  <a:schemeClr val="lt1"/>
                </a:solidFill>
              </a:endParaRPr>
            </a:p>
          </p:txBody>
        </p:sp>
        <p:pic>
          <p:nvPicPr>
            <p:cNvPr id="199" name="Shape 1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14775" y="2798175"/>
              <a:ext cx="2619375" cy="1743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 and Lessons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Learned</a:t>
            </a:r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28% job growth  2016-2026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Staff opening -teacher hired from industry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ODE Pathway N2 Networking: Networking, Network Operating Systems,Network Management and Network Security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Franklin University partnership 32 college credits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Columbus State Community College program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Lab resources: Marcraft 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Comptia Testing Materials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675" y="659900"/>
            <a:ext cx="3305300" cy="18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Road Map to Teaching Cyber Security</a:t>
            </a: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History Teacher with Masters in Tech Facilitation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15 years in the class, 2 as a Computer Science Teacher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Vex Robotics Coach and Building BTC	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Websites, ordering, some scripting, computer repair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PLTW Computer Science and Engineering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Python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Web Scripting (java and html)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SQL</a:t>
            </a:r>
            <a:endParaRPr/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5313" y="1732013"/>
            <a:ext cx="2543175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256500" cy="5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Focus</a:t>
            </a:r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2"/>
          </p:nvPr>
        </p:nvSpPr>
        <p:spPr>
          <a:xfrm>
            <a:off x="4896280" y="0"/>
            <a:ext cx="3403200" cy="3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Cyber @SWCS</a:t>
            </a:r>
            <a:endParaRPr sz="1400" b="1"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dirty="0"/>
              <a:t>Finding a way to get kids involved in the programming process while learning the skills necessary in Cyber Security</a:t>
            </a:r>
            <a:endParaRPr sz="1400" dirty="0"/>
          </a:p>
          <a:p>
            <a:pPr marL="457200" lvl="0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Room Design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Instructional Formatting</a:t>
            </a:r>
            <a:endParaRPr sz="1400"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 dirty="0"/>
              <a:t>Labs- 2.5 Hours</a:t>
            </a:r>
            <a:endParaRPr sz="1400"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 dirty="0"/>
              <a:t>Traditional Teaching</a:t>
            </a:r>
            <a:endParaRPr sz="1400"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 dirty="0"/>
              <a:t>Collaboration</a:t>
            </a:r>
            <a:endParaRPr sz="1400"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 dirty="0"/>
              <a:t>Presentations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Materials</a:t>
            </a:r>
            <a:endParaRPr sz="1400"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 dirty="0"/>
              <a:t>Preparation for Comptia’s</a:t>
            </a:r>
            <a:endParaRPr sz="1400"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 dirty="0"/>
              <a:t>Security+</a:t>
            </a:r>
            <a:endParaRPr sz="1400" dirty="0"/>
          </a:p>
          <a:p>
            <a: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 dirty="0"/>
              <a:t>Network</a:t>
            </a:r>
            <a:r>
              <a:rPr lang="en" sz="1400" dirty="0" smtClean="0"/>
              <a:t>+</a:t>
            </a:r>
          </a:p>
          <a:p>
            <a: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sz="1400" dirty="0" smtClean="0"/>
              <a:t>IT fundamentals</a:t>
            </a:r>
            <a:endParaRPr sz="1400" dirty="0"/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922" y="1336713"/>
            <a:ext cx="4287626" cy="3213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4617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Growing the Program</a:t>
            </a:r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391550" y="147090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1 - 20 Students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Year 2 - 18 Students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Year 3 -24 Students with a waiting list (my first year recruiting)</a:t>
            </a:r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body" idx="2"/>
          </p:nvPr>
        </p:nvSpPr>
        <p:spPr>
          <a:xfrm>
            <a:off x="5573421" y="3937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The Hook</a:t>
            </a:r>
            <a:endParaRPr b="1"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b="1"/>
              <a:t>Columbus State</a:t>
            </a:r>
            <a:endParaRPr b="1"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/>
              <a:t>Stackable Certificates</a:t>
            </a:r>
            <a:endParaRPr b="1"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/>
              <a:t>High Paying Jobs</a:t>
            </a:r>
            <a:endParaRPr b="1"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/>
              <a:t>Major companies looking for help</a:t>
            </a:r>
            <a:endParaRPr b="1"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/>
              <a:t>New Tech Toys</a:t>
            </a:r>
            <a:endParaRPr b="1"/>
          </a:p>
        </p:txBody>
      </p:sp>
      <p:pic>
        <p:nvPicPr>
          <p:cNvPr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2200" y="3421125"/>
            <a:ext cx="2944421" cy="15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9775" y="1854925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Shape 1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500" y="3166850"/>
            <a:ext cx="2667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hape 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175" y="1161398"/>
            <a:ext cx="6749400" cy="379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 txBox="1"/>
          <p:nvPr/>
        </p:nvSpPr>
        <p:spPr>
          <a:xfrm>
            <a:off x="1512275" y="199500"/>
            <a:ext cx="68403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" sz="5400" b="1">
                <a:solidFill>
                  <a:schemeClr val="lt1"/>
                </a:solidFill>
              </a:rPr>
              <a:t>Certifications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8568" y="0"/>
            <a:ext cx="2249264" cy="670523"/>
          </a:xfrm>
        </p:spPr>
        <p:txBody>
          <a:bodyPr/>
          <a:lstStyle/>
          <a:p>
            <a:r>
              <a:rPr lang="en-US" dirty="0" smtClean="0"/>
              <a:t>Expectations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6116" y="607219"/>
            <a:ext cx="3403200" cy="2911200"/>
          </a:xfrm>
        </p:spPr>
        <p:txBody>
          <a:bodyPr/>
          <a:lstStyle/>
          <a:p>
            <a:r>
              <a:rPr lang="en-US" sz="1800" dirty="0" smtClean="0"/>
              <a:t>What can you expect out of a Cyber Teacher?</a:t>
            </a:r>
          </a:p>
          <a:p>
            <a:pPr lvl="1"/>
            <a:r>
              <a:rPr lang="en-US" sz="1800" dirty="0"/>
              <a:t>Is it a returning Networking Teacher?</a:t>
            </a:r>
          </a:p>
          <a:p>
            <a:pPr lvl="1"/>
            <a:r>
              <a:rPr lang="en-US" sz="1800" dirty="0"/>
              <a:t>Did you hire from outside</a:t>
            </a:r>
            <a:r>
              <a:rPr lang="en-US" sz="1800" dirty="0" smtClean="0"/>
              <a:t>?</a:t>
            </a:r>
          </a:p>
          <a:p>
            <a:pPr marL="615950" lvl="1" indent="0">
              <a:buNone/>
            </a:pPr>
            <a:endParaRPr lang="en-US" sz="1800" dirty="0" smtClean="0"/>
          </a:p>
          <a:p>
            <a:r>
              <a:rPr lang="en-US" sz="1800" dirty="0" smtClean="0"/>
              <a:t>Finding Resources</a:t>
            </a:r>
          </a:p>
          <a:p>
            <a:pPr lvl="1"/>
            <a:r>
              <a:rPr lang="en-US" sz="1800" dirty="0" smtClean="0"/>
              <a:t>Where do you look?  Who has the answers? 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5740800" y="543914"/>
            <a:ext cx="3403200" cy="2911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 err="1" smtClean="0"/>
              <a:t>WebXams</a:t>
            </a:r>
            <a:endParaRPr lang="en-US" sz="1800" dirty="0" smtClean="0"/>
          </a:p>
          <a:p>
            <a:pPr lvl="1">
              <a:lnSpc>
                <a:spcPct val="100000"/>
              </a:lnSpc>
            </a:pPr>
            <a:r>
              <a:rPr lang="en-US" sz="1800" dirty="0"/>
              <a:t>The crosswalk between Cyber and Networking is difficult to maneuver. 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ODE courses are </a:t>
            </a:r>
            <a:r>
              <a:rPr lang="en-US" sz="1800" dirty="0" smtClean="0"/>
              <a:t>developed</a:t>
            </a:r>
          </a:p>
          <a:p>
            <a:pPr marL="615950" lvl="1" indent="0">
              <a:lnSpc>
                <a:spcPct val="100000"/>
              </a:lnSpc>
              <a:buNone/>
            </a:pPr>
            <a:endParaRPr lang="en-US" sz="1800" dirty="0" smtClean="0"/>
          </a:p>
          <a:p>
            <a:pPr>
              <a:lnSpc>
                <a:spcPct val="100000"/>
              </a:lnSpc>
            </a:pPr>
            <a:r>
              <a:rPr lang="en-US" sz="1800" dirty="0" smtClean="0"/>
              <a:t>CTF’s and Hackathons</a:t>
            </a:r>
          </a:p>
          <a:p>
            <a:pPr lvl="1">
              <a:lnSpc>
                <a:spcPct val="100000"/>
              </a:lnSpc>
            </a:pPr>
            <a:r>
              <a:rPr lang="en-US" sz="1800" dirty="0" smtClean="0"/>
              <a:t>What are they?  How do you get involved?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9782"/>
            <a:ext cx="2937842" cy="224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95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690" y="0"/>
            <a:ext cx="69954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4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Recruitment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17" y="928255"/>
            <a:ext cx="5620326" cy="42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14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8904" y="1166757"/>
            <a:ext cx="7759526" cy="3899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452648" y="0"/>
            <a:ext cx="71720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3200" dirty="0">
                <a:solidFill>
                  <a:schemeClr val="bg1"/>
                </a:solidFill>
              </a:rPr>
              <a:t>Traditional lab space does not encourage the skills we are looking for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5" b="26870"/>
          <a:stretch/>
        </p:blipFill>
        <p:spPr>
          <a:xfrm>
            <a:off x="4876328" y="2420066"/>
            <a:ext cx="3161433" cy="2723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48" y="860"/>
            <a:ext cx="3856980" cy="5142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328" y="860"/>
            <a:ext cx="3182628" cy="2419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Internships and Opportunities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50" y="2263775"/>
            <a:ext cx="3009900" cy="1428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5686" y="1529523"/>
            <a:ext cx="4979248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process of Creating Internships can be messy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Four students start 6 week internships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Trying to create the balance of students necessary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Computer Kids tend not to care about driving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Be hones and open!!!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dirty="0" smtClean="0">
                <a:solidFill>
                  <a:schemeClr val="bg1"/>
                </a:solidFill>
              </a:rPr>
              <a:t>Who wants to let a 18 year old student behind the scenes of</a:t>
            </a:r>
          </a:p>
          <a:p>
            <a:pPr>
              <a:buClr>
                <a:schemeClr val="bg1"/>
              </a:buClr>
            </a:pPr>
            <a:r>
              <a:rPr lang="en-US" dirty="0" smtClean="0">
                <a:solidFill>
                  <a:schemeClr val="bg1"/>
                </a:solidFill>
              </a:rPr>
              <a:t>A billion dollar industry?</a:t>
            </a:r>
          </a:p>
          <a:p>
            <a:pPr>
              <a:buClr>
                <a:schemeClr val="bg1"/>
              </a:buClr>
            </a:pPr>
            <a:endParaRPr lang="en-US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dirty="0" smtClean="0">
                <a:solidFill>
                  <a:schemeClr val="bg1"/>
                </a:solidFill>
              </a:rPr>
              <a:t>Why would they want to let a student in??  (They have good </a:t>
            </a:r>
          </a:p>
          <a:p>
            <a:pPr>
              <a:buClr>
                <a:schemeClr val="bg1"/>
              </a:buClr>
            </a:pPr>
            <a:r>
              <a:rPr lang="en-US" dirty="0" smtClean="0">
                <a:solidFill>
                  <a:schemeClr val="bg1"/>
                </a:solidFill>
              </a:rPr>
              <a:t>Reasons to)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1096950" y="263225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Group Activities</a:t>
            </a:r>
            <a:endParaRPr sz="1800"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Capture the Flag</a:t>
            </a:r>
            <a:endParaRPr sz="180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BPA</a:t>
            </a:r>
            <a:endParaRPr sz="1800"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Classroom Security Scenario</a:t>
            </a:r>
            <a:endParaRPr sz="1800"/>
          </a:p>
        </p:txBody>
      </p:sp>
      <p:sp>
        <p:nvSpPr>
          <p:cNvPr id="224" name="Shape 224"/>
          <p:cNvSpPr txBox="1">
            <a:spLocks noGrp="1"/>
          </p:cNvSpPr>
          <p:nvPr>
            <p:ph type="body" idx="2"/>
          </p:nvPr>
        </p:nvSpPr>
        <p:spPr>
          <a:xfrm>
            <a:off x="4933225" y="3174425"/>
            <a:ext cx="3403200" cy="13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Westerville CTF</a:t>
            </a:r>
            <a:endParaRPr sz="1800" u="sng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3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Columbus Dispatch</a:t>
            </a:r>
            <a:endParaRPr sz="1800" u="sng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 sz="1400"/>
          </a:p>
        </p:txBody>
      </p:sp>
      <p:pic>
        <p:nvPicPr>
          <p:cNvPr id="225" name="Shape 2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750" y="2194822"/>
            <a:ext cx="2834775" cy="27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Shape 2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6625" y="337325"/>
            <a:ext cx="5028001" cy="283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1333125" y="405625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we headed?</a:t>
            </a:r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240600" y="1816925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21st Century Learning Suite</a:t>
            </a:r>
            <a:endParaRPr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Ohio Cyber Collaboration Committee</a:t>
            </a:r>
            <a:endParaRPr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	Mark Bell</a:t>
            </a:r>
            <a:endParaRPr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	OARnet</a:t>
            </a:r>
            <a:endParaRPr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Franklin University</a:t>
            </a:r>
            <a:endParaRPr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Columbus State</a:t>
            </a:r>
            <a:endParaRPr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	</a:t>
            </a:r>
            <a:endParaRPr dirty="0"/>
          </a:p>
        </p:txBody>
      </p:sp>
      <p:sp>
        <p:nvSpPr>
          <p:cNvPr id="233" name="Shape 233"/>
          <p:cNvSpPr txBox="1">
            <a:spLocks noGrp="1"/>
          </p:cNvSpPr>
          <p:nvPr>
            <p:ph type="body" idx="2"/>
          </p:nvPr>
        </p:nvSpPr>
        <p:spPr>
          <a:xfrm>
            <a:off x="6080175" y="2740825"/>
            <a:ext cx="2577000" cy="24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Amy Schakat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amy.schakat@swcsd.us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Greg McClelland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greg.mcclelland@swcsd.us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34" name="Shape 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5456" y="0"/>
            <a:ext cx="3556578" cy="26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394</Words>
  <Application>Microsoft Office PowerPoint</Application>
  <PresentationFormat>On-screen Show (16:9)</PresentationFormat>
  <Paragraphs>98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Montserrat</vt:lpstr>
      <vt:lpstr>Lato</vt:lpstr>
      <vt:lpstr>Focus</vt:lpstr>
      <vt:lpstr>Cyber Security</vt:lpstr>
      <vt:lpstr>PowerPoint Presentation</vt:lpstr>
      <vt:lpstr>Needed Reality to Parents, Admin, Students and Tech Coordinators…...</vt:lpstr>
      <vt:lpstr>Background and Lessons  Learned</vt:lpstr>
      <vt:lpstr>My Road Map to Teaching Cyber Security</vt:lpstr>
      <vt:lpstr>My Focus</vt:lpstr>
      <vt:lpstr>Growing the Program</vt:lpstr>
      <vt:lpstr>PowerPoint Presentation</vt:lpstr>
      <vt:lpstr>Expectations</vt:lpstr>
      <vt:lpstr>PowerPoint Presentation</vt:lpstr>
      <vt:lpstr>Recruitment</vt:lpstr>
      <vt:lpstr>PowerPoint Presentation</vt:lpstr>
      <vt:lpstr>PowerPoint Presentation</vt:lpstr>
      <vt:lpstr>Internships and Opportunities</vt:lpstr>
      <vt:lpstr>PowerPoint Presentation</vt:lpstr>
      <vt:lpstr>We are we headed?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</dc:title>
  <dc:creator>Gregory McClelland</dc:creator>
  <cp:lastModifiedBy>Gregory McClelland</cp:lastModifiedBy>
  <cp:revision>8</cp:revision>
  <dcterms:modified xsi:type="dcterms:W3CDTF">2019-02-21T14:30:58Z</dcterms:modified>
</cp:coreProperties>
</file>